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82" r:id="rId4"/>
    <p:sldId id="284" r:id="rId5"/>
    <p:sldId id="259" r:id="rId6"/>
    <p:sldId id="280" r:id="rId7"/>
    <p:sldId id="281" r:id="rId8"/>
    <p:sldId id="285" r:id="rId9"/>
    <p:sldId id="263" r:id="rId10"/>
    <p:sldId id="260" r:id="rId11"/>
    <p:sldId id="286" r:id="rId12"/>
    <p:sldId id="261" r:id="rId13"/>
    <p:sldId id="262" r:id="rId14"/>
    <p:sldId id="267" r:id="rId15"/>
    <p:sldId id="264" r:id="rId16"/>
    <p:sldId id="287" r:id="rId17"/>
    <p:sldId id="268" r:id="rId18"/>
    <p:sldId id="266" r:id="rId19"/>
    <p:sldId id="273" r:id="rId20"/>
    <p:sldId id="274" r:id="rId21"/>
    <p:sldId id="269" r:id="rId22"/>
    <p:sldId id="275" r:id="rId23"/>
    <p:sldId id="270" r:id="rId24"/>
    <p:sldId id="271" r:id="rId25"/>
    <p:sldId id="272" r:id="rId26"/>
    <p:sldId id="278" r:id="rId27"/>
    <p:sldId id="276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700"/>
  </p:normalViewPr>
  <p:slideViewPr>
    <p:cSldViewPr snapToGrid="0" snapToObjects="1">
      <p:cViewPr>
        <p:scale>
          <a:sx n="90" d="100"/>
          <a:sy n="90" d="100"/>
        </p:scale>
        <p:origin x="1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14B02-F1E6-0747-A746-05AA2E4569F9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679BF-BAF4-B74A-9171-DDD92C0E4FA0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/>
            <a:t>Modelo</a:t>
          </a:r>
          <a:r>
            <a:rPr lang="en-US" dirty="0"/>
            <a:t> </a:t>
          </a:r>
          <a:r>
            <a:rPr lang="en-US" dirty="0" err="1"/>
            <a:t>mecánico</a:t>
          </a:r>
          <a:endParaRPr lang="en-US" dirty="0"/>
        </a:p>
      </dgm:t>
    </dgm:pt>
    <dgm:pt modelId="{35815E01-D81D-3745-8172-90E30BA82B72}" type="parTrans" cxnId="{32543CEE-03D3-8847-A53C-E6EE5FA196FD}">
      <dgm:prSet/>
      <dgm:spPr/>
      <dgm:t>
        <a:bodyPr/>
        <a:lstStyle/>
        <a:p>
          <a:endParaRPr lang="en-US"/>
        </a:p>
      </dgm:t>
    </dgm:pt>
    <dgm:pt modelId="{9A739426-2140-0144-8ADE-616E4D16A5C8}" type="sibTrans" cxnId="{32543CEE-03D3-8847-A53C-E6EE5FA196FD}">
      <dgm:prSet/>
      <dgm:spPr/>
      <dgm:t>
        <a:bodyPr/>
        <a:lstStyle/>
        <a:p>
          <a:endParaRPr lang="en-US"/>
        </a:p>
      </dgm:t>
    </dgm:pt>
    <dgm:pt modelId="{B0653629-F797-0D49-8EB5-89E474B7552F}">
      <dgm:prSet phldrT="[Text]"/>
      <dgm:spPr/>
      <dgm:t>
        <a:bodyPr/>
        <a:lstStyle/>
        <a:p>
          <a:r>
            <a:rPr lang="en-US" dirty="0" err="1"/>
            <a:t>Usar</a:t>
          </a:r>
          <a:r>
            <a:rPr lang="en-US" dirty="0"/>
            <a:t> </a:t>
          </a:r>
          <a:r>
            <a:rPr lang="en-US" dirty="0" err="1"/>
            <a:t>elasticidad</a:t>
          </a:r>
          <a:r>
            <a:rPr lang="en-US" dirty="0"/>
            <a:t> IVA-PIB</a:t>
          </a:r>
        </a:p>
      </dgm:t>
    </dgm:pt>
    <dgm:pt modelId="{D8635442-D731-FB49-99CD-D9AB3B6125CF}" type="parTrans" cxnId="{4A4DBCB6-92CF-3F4A-A26F-8644419E31B3}">
      <dgm:prSet/>
      <dgm:spPr/>
      <dgm:t>
        <a:bodyPr/>
        <a:lstStyle/>
        <a:p>
          <a:endParaRPr lang="en-US"/>
        </a:p>
      </dgm:t>
    </dgm:pt>
    <dgm:pt modelId="{3B285234-53CA-4F41-8791-81407A648BFB}" type="sibTrans" cxnId="{4A4DBCB6-92CF-3F4A-A26F-8644419E31B3}">
      <dgm:prSet/>
      <dgm:spPr/>
      <dgm:t>
        <a:bodyPr/>
        <a:lstStyle/>
        <a:p>
          <a:endParaRPr lang="en-US"/>
        </a:p>
      </dgm:t>
    </dgm:pt>
    <dgm:pt modelId="{1348B2BA-8BE7-794D-867D-AD647CE9A1E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/>
            <a:t>Modelo</a:t>
          </a:r>
          <a:r>
            <a:rPr lang="en-US" dirty="0"/>
            <a:t> </a:t>
          </a:r>
          <a:r>
            <a:rPr lang="en-US" dirty="0" err="1"/>
            <a:t>econométrico</a:t>
          </a:r>
          <a:endParaRPr lang="en-US" dirty="0"/>
        </a:p>
      </dgm:t>
    </dgm:pt>
    <dgm:pt modelId="{9679ECBE-2EB3-4F43-896A-111243C73EE7}" type="parTrans" cxnId="{62833FC3-65CE-204F-A7DC-C2AE745640E1}">
      <dgm:prSet/>
      <dgm:spPr/>
      <dgm:t>
        <a:bodyPr/>
        <a:lstStyle/>
        <a:p>
          <a:endParaRPr lang="en-US"/>
        </a:p>
      </dgm:t>
    </dgm:pt>
    <dgm:pt modelId="{1A0F4876-120F-0A40-957C-A302FF09BC24}" type="sibTrans" cxnId="{62833FC3-65CE-204F-A7DC-C2AE745640E1}">
      <dgm:prSet/>
      <dgm:spPr/>
      <dgm:t>
        <a:bodyPr/>
        <a:lstStyle/>
        <a:p>
          <a:endParaRPr lang="en-US"/>
        </a:p>
      </dgm:t>
    </dgm:pt>
    <dgm:pt modelId="{40AB5579-7DE8-DF43-A21E-060BA37DD2F5}">
      <dgm:prSet phldrT="[Text]"/>
      <dgm:spPr/>
      <dgm:t>
        <a:bodyPr/>
        <a:lstStyle/>
        <a:p>
          <a:r>
            <a:rPr lang="en-US" dirty="0"/>
            <a:t>ARIMA</a:t>
          </a:r>
        </a:p>
      </dgm:t>
    </dgm:pt>
    <dgm:pt modelId="{23C03B68-A925-9740-ABD6-121399DB6A17}" type="parTrans" cxnId="{07BE8FF0-B59E-5444-8583-E1B9F83200EC}">
      <dgm:prSet/>
      <dgm:spPr/>
      <dgm:t>
        <a:bodyPr/>
        <a:lstStyle/>
        <a:p>
          <a:endParaRPr lang="en-US"/>
        </a:p>
      </dgm:t>
    </dgm:pt>
    <dgm:pt modelId="{A59E2B7A-6ED1-284D-97B8-D97E488F88F8}" type="sibTrans" cxnId="{07BE8FF0-B59E-5444-8583-E1B9F83200EC}">
      <dgm:prSet/>
      <dgm:spPr/>
      <dgm:t>
        <a:bodyPr/>
        <a:lstStyle/>
        <a:p>
          <a:endParaRPr lang="en-US"/>
        </a:p>
      </dgm:t>
    </dgm:pt>
    <dgm:pt modelId="{F6E85C32-8D41-774D-A71C-302B9C60E285}">
      <dgm:prSet phldrT="[Text]"/>
      <dgm:spPr/>
      <dgm:t>
        <a:bodyPr/>
        <a:lstStyle/>
        <a:p>
          <a:r>
            <a:rPr lang="en-US" dirty="0"/>
            <a:t>SARIMA</a:t>
          </a:r>
        </a:p>
      </dgm:t>
    </dgm:pt>
    <dgm:pt modelId="{BF5A9F86-4ACD-A54A-986A-35752E086861}" type="parTrans" cxnId="{13EF9478-D444-E949-80AC-BE4155984C06}">
      <dgm:prSet/>
      <dgm:spPr/>
      <dgm:t>
        <a:bodyPr/>
        <a:lstStyle/>
        <a:p>
          <a:endParaRPr lang="en-US"/>
        </a:p>
      </dgm:t>
    </dgm:pt>
    <dgm:pt modelId="{2281C92D-7570-C040-B50B-0300F9CA1A9C}" type="sibTrans" cxnId="{13EF9478-D444-E949-80AC-BE4155984C06}">
      <dgm:prSet/>
      <dgm:spPr/>
      <dgm:t>
        <a:bodyPr/>
        <a:lstStyle/>
        <a:p>
          <a:endParaRPr lang="en-US"/>
        </a:p>
      </dgm:t>
    </dgm:pt>
    <dgm:pt modelId="{E4BF30D3-6DC5-264F-A708-F45960F37430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Machine Learning</a:t>
          </a:r>
        </a:p>
      </dgm:t>
    </dgm:pt>
    <dgm:pt modelId="{E50FDB95-91AA-7944-A6B4-71E41DF20D63}" type="parTrans" cxnId="{78850EFF-2640-844E-9ECA-B39FB43D0E4A}">
      <dgm:prSet/>
      <dgm:spPr/>
      <dgm:t>
        <a:bodyPr/>
        <a:lstStyle/>
        <a:p>
          <a:endParaRPr lang="en-US"/>
        </a:p>
      </dgm:t>
    </dgm:pt>
    <dgm:pt modelId="{7FFD5248-2AF3-1548-8928-A56D66436819}" type="sibTrans" cxnId="{78850EFF-2640-844E-9ECA-B39FB43D0E4A}">
      <dgm:prSet/>
      <dgm:spPr/>
      <dgm:t>
        <a:bodyPr/>
        <a:lstStyle/>
        <a:p>
          <a:endParaRPr lang="en-US"/>
        </a:p>
      </dgm:t>
    </dgm:pt>
    <dgm:pt modelId="{7D42AE3E-B66E-474C-AAB0-C3FF9BB0CC6B}">
      <dgm:prSet phldrT="[Text]"/>
      <dgm:spPr/>
      <dgm:t>
        <a:bodyPr/>
        <a:lstStyle/>
        <a:p>
          <a:r>
            <a:rPr lang="en-US" dirty="0"/>
            <a:t>Decision Trees</a:t>
          </a:r>
        </a:p>
      </dgm:t>
    </dgm:pt>
    <dgm:pt modelId="{78973E0B-036B-CA45-B549-C74D987EFB9D}" type="parTrans" cxnId="{3D8E7315-F4B8-9C4A-B12C-763D7600F171}">
      <dgm:prSet/>
      <dgm:spPr/>
      <dgm:t>
        <a:bodyPr/>
        <a:lstStyle/>
        <a:p>
          <a:endParaRPr lang="en-US"/>
        </a:p>
      </dgm:t>
    </dgm:pt>
    <dgm:pt modelId="{2501DDFC-2FC6-DA4A-B6F3-1D0163DE1990}" type="sibTrans" cxnId="{3D8E7315-F4B8-9C4A-B12C-763D7600F171}">
      <dgm:prSet/>
      <dgm:spPr/>
      <dgm:t>
        <a:bodyPr/>
        <a:lstStyle/>
        <a:p>
          <a:endParaRPr lang="en-US"/>
        </a:p>
      </dgm:t>
    </dgm:pt>
    <dgm:pt modelId="{20C70961-B556-CD4D-B8AA-6513F6F586B0}">
      <dgm:prSet phldrT="[Text]"/>
      <dgm:spPr/>
      <dgm:t>
        <a:bodyPr/>
        <a:lstStyle/>
        <a:p>
          <a:r>
            <a:rPr lang="en-US" dirty="0"/>
            <a:t>Random Forests</a:t>
          </a:r>
        </a:p>
      </dgm:t>
    </dgm:pt>
    <dgm:pt modelId="{2AFCCFC3-5807-234B-98EE-B295DE32B18A}" type="parTrans" cxnId="{07298307-E81D-B54D-A703-377ACD9D5743}">
      <dgm:prSet/>
      <dgm:spPr/>
      <dgm:t>
        <a:bodyPr/>
        <a:lstStyle/>
        <a:p>
          <a:endParaRPr lang="en-US"/>
        </a:p>
      </dgm:t>
    </dgm:pt>
    <dgm:pt modelId="{F6AC1365-3A3B-FC43-A3B8-37362F18BFDD}" type="sibTrans" cxnId="{07298307-E81D-B54D-A703-377ACD9D5743}">
      <dgm:prSet/>
      <dgm:spPr/>
      <dgm:t>
        <a:bodyPr/>
        <a:lstStyle/>
        <a:p>
          <a:endParaRPr lang="en-US"/>
        </a:p>
      </dgm:t>
    </dgm:pt>
    <dgm:pt modelId="{E7A9A60F-6413-624B-9088-80864A572A17}">
      <dgm:prSet phldrT="[Text]"/>
      <dgm:spPr/>
      <dgm:t>
        <a:bodyPr/>
        <a:lstStyle/>
        <a:p>
          <a:r>
            <a:rPr lang="en-US" dirty="0"/>
            <a:t>Gradient Boosting</a:t>
          </a:r>
        </a:p>
      </dgm:t>
    </dgm:pt>
    <dgm:pt modelId="{0540DDDD-B338-9947-9359-7CD1FB251C0C}" type="parTrans" cxnId="{52906A87-E31E-584C-82C5-888B230E4164}">
      <dgm:prSet/>
      <dgm:spPr/>
      <dgm:t>
        <a:bodyPr/>
        <a:lstStyle/>
        <a:p>
          <a:endParaRPr lang="en-US"/>
        </a:p>
      </dgm:t>
    </dgm:pt>
    <dgm:pt modelId="{549E3EB5-AC20-4D41-AEFF-4602E68BEF98}" type="sibTrans" cxnId="{52906A87-E31E-584C-82C5-888B230E4164}">
      <dgm:prSet/>
      <dgm:spPr/>
      <dgm:t>
        <a:bodyPr/>
        <a:lstStyle/>
        <a:p>
          <a:endParaRPr lang="en-US"/>
        </a:p>
      </dgm:t>
    </dgm:pt>
    <dgm:pt modelId="{E981E94D-B58F-BB48-BC4D-7DF518399353}" type="pres">
      <dgm:prSet presAssocID="{D7814B02-F1E6-0747-A746-05AA2E4569F9}" presName="linear" presStyleCnt="0">
        <dgm:presLayoutVars>
          <dgm:animLvl val="lvl"/>
          <dgm:resizeHandles val="exact"/>
        </dgm:presLayoutVars>
      </dgm:prSet>
      <dgm:spPr/>
    </dgm:pt>
    <dgm:pt modelId="{3B8842A7-2FC2-2A4F-AE1C-8DCCA1BF6F51}" type="pres">
      <dgm:prSet presAssocID="{3B1679BF-BAF4-B74A-9171-DDD92C0E4F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E1065F-E088-6A44-904D-0B1E1CC3983A}" type="pres">
      <dgm:prSet presAssocID="{3B1679BF-BAF4-B74A-9171-DDD92C0E4FA0}" presName="childText" presStyleLbl="revTx" presStyleIdx="0" presStyleCnt="3">
        <dgm:presLayoutVars>
          <dgm:bulletEnabled val="1"/>
        </dgm:presLayoutVars>
      </dgm:prSet>
      <dgm:spPr/>
    </dgm:pt>
    <dgm:pt modelId="{C05A87D5-67DF-1E4F-A20E-3E2547A2AEF0}" type="pres">
      <dgm:prSet presAssocID="{1348B2BA-8BE7-794D-867D-AD647CE9A1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D74507-CABB-824D-B249-E54FAE837A0D}" type="pres">
      <dgm:prSet presAssocID="{1348B2BA-8BE7-794D-867D-AD647CE9A1EE}" presName="childText" presStyleLbl="revTx" presStyleIdx="1" presStyleCnt="3">
        <dgm:presLayoutVars>
          <dgm:bulletEnabled val="1"/>
        </dgm:presLayoutVars>
      </dgm:prSet>
      <dgm:spPr/>
    </dgm:pt>
    <dgm:pt modelId="{CA01013E-CEAB-B44D-B1F9-CC1AA656DC8D}" type="pres">
      <dgm:prSet presAssocID="{E4BF30D3-6DC5-264F-A708-F45960F3743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03E7BE-2C15-F240-8082-6129B2245DA6}" type="pres">
      <dgm:prSet presAssocID="{E4BF30D3-6DC5-264F-A708-F45960F3743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7298307-E81D-B54D-A703-377ACD9D5743}" srcId="{E4BF30D3-6DC5-264F-A708-F45960F37430}" destId="{20C70961-B556-CD4D-B8AA-6513F6F586B0}" srcOrd="1" destOrd="0" parTransId="{2AFCCFC3-5807-234B-98EE-B295DE32B18A}" sibTransId="{F6AC1365-3A3B-FC43-A3B8-37362F18BFDD}"/>
    <dgm:cxn modelId="{3D8E7315-F4B8-9C4A-B12C-763D7600F171}" srcId="{E4BF30D3-6DC5-264F-A708-F45960F37430}" destId="{7D42AE3E-B66E-474C-AAB0-C3FF9BB0CC6B}" srcOrd="0" destOrd="0" parTransId="{78973E0B-036B-CA45-B549-C74D987EFB9D}" sibTransId="{2501DDFC-2FC6-DA4A-B6F3-1D0163DE1990}"/>
    <dgm:cxn modelId="{F2B3C51A-752D-5B40-AC65-4EAAE0E36F90}" type="presOf" srcId="{E4BF30D3-6DC5-264F-A708-F45960F37430}" destId="{CA01013E-CEAB-B44D-B1F9-CC1AA656DC8D}" srcOrd="0" destOrd="0" presId="urn:microsoft.com/office/officeart/2005/8/layout/vList2"/>
    <dgm:cxn modelId="{4DFB6A24-BBF8-5D44-ABEB-7E45B555B6E5}" type="presOf" srcId="{F6E85C32-8D41-774D-A71C-302B9C60E285}" destId="{52D74507-CABB-824D-B249-E54FAE837A0D}" srcOrd="0" destOrd="1" presId="urn:microsoft.com/office/officeart/2005/8/layout/vList2"/>
    <dgm:cxn modelId="{4215EC57-0DED-5D45-AF16-BCA6C536FC33}" type="presOf" srcId="{20C70961-B556-CD4D-B8AA-6513F6F586B0}" destId="{2503E7BE-2C15-F240-8082-6129B2245DA6}" srcOrd="0" destOrd="1" presId="urn:microsoft.com/office/officeart/2005/8/layout/vList2"/>
    <dgm:cxn modelId="{818A0860-42F6-E042-BD79-48F66B402D37}" type="presOf" srcId="{40AB5579-7DE8-DF43-A21E-060BA37DD2F5}" destId="{52D74507-CABB-824D-B249-E54FAE837A0D}" srcOrd="0" destOrd="0" presId="urn:microsoft.com/office/officeart/2005/8/layout/vList2"/>
    <dgm:cxn modelId="{13EF9478-D444-E949-80AC-BE4155984C06}" srcId="{1348B2BA-8BE7-794D-867D-AD647CE9A1EE}" destId="{F6E85C32-8D41-774D-A71C-302B9C60E285}" srcOrd="1" destOrd="0" parTransId="{BF5A9F86-4ACD-A54A-986A-35752E086861}" sibTransId="{2281C92D-7570-C040-B50B-0300F9CA1A9C}"/>
    <dgm:cxn modelId="{52906A87-E31E-584C-82C5-888B230E4164}" srcId="{E4BF30D3-6DC5-264F-A708-F45960F37430}" destId="{E7A9A60F-6413-624B-9088-80864A572A17}" srcOrd="2" destOrd="0" parTransId="{0540DDDD-B338-9947-9359-7CD1FB251C0C}" sibTransId="{549E3EB5-AC20-4D41-AEFF-4602E68BEF98}"/>
    <dgm:cxn modelId="{55D57F8D-6BEA-D040-B5CD-97416E92FAA7}" type="presOf" srcId="{D7814B02-F1E6-0747-A746-05AA2E4569F9}" destId="{E981E94D-B58F-BB48-BC4D-7DF518399353}" srcOrd="0" destOrd="0" presId="urn:microsoft.com/office/officeart/2005/8/layout/vList2"/>
    <dgm:cxn modelId="{4A4DBCB6-92CF-3F4A-A26F-8644419E31B3}" srcId="{3B1679BF-BAF4-B74A-9171-DDD92C0E4FA0}" destId="{B0653629-F797-0D49-8EB5-89E474B7552F}" srcOrd="0" destOrd="0" parTransId="{D8635442-D731-FB49-99CD-D9AB3B6125CF}" sibTransId="{3B285234-53CA-4F41-8791-81407A648BFB}"/>
    <dgm:cxn modelId="{431FD4BC-7636-E44F-A354-8E6B71481356}" type="presOf" srcId="{B0653629-F797-0D49-8EB5-89E474B7552F}" destId="{CFE1065F-E088-6A44-904D-0B1E1CC3983A}" srcOrd="0" destOrd="0" presId="urn:microsoft.com/office/officeart/2005/8/layout/vList2"/>
    <dgm:cxn modelId="{EEB6DEBC-432F-6A4B-B7BF-02A9E8175D77}" type="presOf" srcId="{E7A9A60F-6413-624B-9088-80864A572A17}" destId="{2503E7BE-2C15-F240-8082-6129B2245DA6}" srcOrd="0" destOrd="2" presId="urn:microsoft.com/office/officeart/2005/8/layout/vList2"/>
    <dgm:cxn modelId="{62833FC3-65CE-204F-A7DC-C2AE745640E1}" srcId="{D7814B02-F1E6-0747-A746-05AA2E4569F9}" destId="{1348B2BA-8BE7-794D-867D-AD647CE9A1EE}" srcOrd="1" destOrd="0" parTransId="{9679ECBE-2EB3-4F43-896A-111243C73EE7}" sibTransId="{1A0F4876-120F-0A40-957C-A302FF09BC24}"/>
    <dgm:cxn modelId="{B5ADEEE1-4151-E140-ABA2-2B36FD535CD3}" type="presOf" srcId="{3B1679BF-BAF4-B74A-9171-DDD92C0E4FA0}" destId="{3B8842A7-2FC2-2A4F-AE1C-8DCCA1BF6F51}" srcOrd="0" destOrd="0" presId="urn:microsoft.com/office/officeart/2005/8/layout/vList2"/>
    <dgm:cxn modelId="{5676DBE7-8E34-594C-9952-0DD1A6634194}" type="presOf" srcId="{1348B2BA-8BE7-794D-867D-AD647CE9A1EE}" destId="{C05A87D5-67DF-1E4F-A20E-3E2547A2AEF0}" srcOrd="0" destOrd="0" presId="urn:microsoft.com/office/officeart/2005/8/layout/vList2"/>
    <dgm:cxn modelId="{FB1A31EB-FD5B-4B4B-8B08-80B9F0FBB403}" type="presOf" srcId="{7D42AE3E-B66E-474C-AAB0-C3FF9BB0CC6B}" destId="{2503E7BE-2C15-F240-8082-6129B2245DA6}" srcOrd="0" destOrd="0" presId="urn:microsoft.com/office/officeart/2005/8/layout/vList2"/>
    <dgm:cxn modelId="{32543CEE-03D3-8847-A53C-E6EE5FA196FD}" srcId="{D7814B02-F1E6-0747-A746-05AA2E4569F9}" destId="{3B1679BF-BAF4-B74A-9171-DDD92C0E4FA0}" srcOrd="0" destOrd="0" parTransId="{35815E01-D81D-3745-8172-90E30BA82B72}" sibTransId="{9A739426-2140-0144-8ADE-616E4D16A5C8}"/>
    <dgm:cxn modelId="{07BE8FF0-B59E-5444-8583-E1B9F83200EC}" srcId="{1348B2BA-8BE7-794D-867D-AD647CE9A1EE}" destId="{40AB5579-7DE8-DF43-A21E-060BA37DD2F5}" srcOrd="0" destOrd="0" parTransId="{23C03B68-A925-9740-ABD6-121399DB6A17}" sibTransId="{A59E2B7A-6ED1-284D-97B8-D97E488F88F8}"/>
    <dgm:cxn modelId="{78850EFF-2640-844E-9ECA-B39FB43D0E4A}" srcId="{D7814B02-F1E6-0747-A746-05AA2E4569F9}" destId="{E4BF30D3-6DC5-264F-A708-F45960F37430}" srcOrd="2" destOrd="0" parTransId="{E50FDB95-91AA-7944-A6B4-71E41DF20D63}" sibTransId="{7FFD5248-2AF3-1548-8928-A56D66436819}"/>
    <dgm:cxn modelId="{E97568EB-0E25-764B-81C5-0ADD845B2611}" type="presParOf" srcId="{E981E94D-B58F-BB48-BC4D-7DF518399353}" destId="{3B8842A7-2FC2-2A4F-AE1C-8DCCA1BF6F51}" srcOrd="0" destOrd="0" presId="urn:microsoft.com/office/officeart/2005/8/layout/vList2"/>
    <dgm:cxn modelId="{26B4AB00-D5BC-0449-87DC-2EE4A852B05E}" type="presParOf" srcId="{E981E94D-B58F-BB48-BC4D-7DF518399353}" destId="{CFE1065F-E088-6A44-904D-0B1E1CC3983A}" srcOrd="1" destOrd="0" presId="urn:microsoft.com/office/officeart/2005/8/layout/vList2"/>
    <dgm:cxn modelId="{6B79C7A1-99AA-3B45-AF0F-9578150E3D82}" type="presParOf" srcId="{E981E94D-B58F-BB48-BC4D-7DF518399353}" destId="{C05A87D5-67DF-1E4F-A20E-3E2547A2AEF0}" srcOrd="2" destOrd="0" presId="urn:microsoft.com/office/officeart/2005/8/layout/vList2"/>
    <dgm:cxn modelId="{30F47925-719F-A847-9304-26BCF643B44E}" type="presParOf" srcId="{E981E94D-B58F-BB48-BC4D-7DF518399353}" destId="{52D74507-CABB-824D-B249-E54FAE837A0D}" srcOrd="3" destOrd="0" presId="urn:microsoft.com/office/officeart/2005/8/layout/vList2"/>
    <dgm:cxn modelId="{CF7DDC36-CE26-6C4C-B96B-31D38F481E33}" type="presParOf" srcId="{E981E94D-B58F-BB48-BC4D-7DF518399353}" destId="{CA01013E-CEAB-B44D-B1F9-CC1AA656DC8D}" srcOrd="4" destOrd="0" presId="urn:microsoft.com/office/officeart/2005/8/layout/vList2"/>
    <dgm:cxn modelId="{89131ED5-0A1A-C14E-AD65-5601CCDEB0F5}" type="presParOf" srcId="{E981E94D-B58F-BB48-BC4D-7DF518399353}" destId="{2503E7BE-2C15-F240-8082-6129B2245DA6}" srcOrd="5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842A7-2FC2-2A4F-AE1C-8DCCA1BF6F51}">
      <dsp:nvSpPr>
        <dsp:cNvPr id="0" name=""/>
        <dsp:cNvSpPr/>
      </dsp:nvSpPr>
      <dsp:spPr>
        <a:xfrm>
          <a:off x="0" y="72504"/>
          <a:ext cx="10515600" cy="6475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Modelo</a:t>
          </a:r>
          <a:r>
            <a:rPr lang="en-US" sz="2700" kern="1200" dirty="0"/>
            <a:t> </a:t>
          </a:r>
          <a:r>
            <a:rPr lang="en-US" sz="2700" kern="1200" dirty="0" err="1"/>
            <a:t>mecánico</a:t>
          </a:r>
          <a:endParaRPr lang="en-US" sz="2700" kern="1200" dirty="0"/>
        </a:p>
      </dsp:txBody>
      <dsp:txXfrm>
        <a:off x="31613" y="104117"/>
        <a:ext cx="10452374" cy="584369"/>
      </dsp:txXfrm>
    </dsp:sp>
    <dsp:sp modelId="{CFE1065F-E088-6A44-904D-0B1E1CC3983A}">
      <dsp:nvSpPr>
        <dsp:cNvPr id="0" name=""/>
        <dsp:cNvSpPr/>
      </dsp:nvSpPr>
      <dsp:spPr>
        <a:xfrm>
          <a:off x="0" y="720099"/>
          <a:ext cx="1051560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 err="1"/>
            <a:t>Usar</a:t>
          </a:r>
          <a:r>
            <a:rPr lang="en-US" sz="2100" kern="1200" dirty="0"/>
            <a:t> </a:t>
          </a:r>
          <a:r>
            <a:rPr lang="en-US" sz="2100" kern="1200" dirty="0" err="1"/>
            <a:t>elasticidad</a:t>
          </a:r>
          <a:r>
            <a:rPr lang="en-US" sz="2100" kern="1200" dirty="0"/>
            <a:t> IVA-PIB</a:t>
          </a:r>
        </a:p>
      </dsp:txBody>
      <dsp:txXfrm>
        <a:off x="0" y="720099"/>
        <a:ext cx="10515600" cy="447120"/>
      </dsp:txXfrm>
    </dsp:sp>
    <dsp:sp modelId="{C05A87D5-67DF-1E4F-A20E-3E2547A2AEF0}">
      <dsp:nvSpPr>
        <dsp:cNvPr id="0" name=""/>
        <dsp:cNvSpPr/>
      </dsp:nvSpPr>
      <dsp:spPr>
        <a:xfrm>
          <a:off x="0" y="1167219"/>
          <a:ext cx="10515600" cy="6475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Modelo</a:t>
          </a:r>
          <a:r>
            <a:rPr lang="en-US" sz="2700" kern="1200" dirty="0"/>
            <a:t> </a:t>
          </a:r>
          <a:r>
            <a:rPr lang="en-US" sz="2700" kern="1200" dirty="0" err="1"/>
            <a:t>econométrico</a:t>
          </a:r>
          <a:endParaRPr lang="en-US" sz="2700" kern="1200" dirty="0"/>
        </a:p>
      </dsp:txBody>
      <dsp:txXfrm>
        <a:off x="31613" y="1198832"/>
        <a:ext cx="10452374" cy="584369"/>
      </dsp:txXfrm>
    </dsp:sp>
    <dsp:sp modelId="{52D74507-CABB-824D-B249-E54FAE837A0D}">
      <dsp:nvSpPr>
        <dsp:cNvPr id="0" name=""/>
        <dsp:cNvSpPr/>
      </dsp:nvSpPr>
      <dsp:spPr>
        <a:xfrm>
          <a:off x="0" y="1814814"/>
          <a:ext cx="1051560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ARIMA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SARIMA</a:t>
          </a:r>
        </a:p>
      </dsp:txBody>
      <dsp:txXfrm>
        <a:off x="0" y="1814814"/>
        <a:ext cx="10515600" cy="726570"/>
      </dsp:txXfrm>
    </dsp:sp>
    <dsp:sp modelId="{CA01013E-CEAB-B44D-B1F9-CC1AA656DC8D}">
      <dsp:nvSpPr>
        <dsp:cNvPr id="0" name=""/>
        <dsp:cNvSpPr/>
      </dsp:nvSpPr>
      <dsp:spPr>
        <a:xfrm>
          <a:off x="0" y="2541384"/>
          <a:ext cx="10515600" cy="64759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Machine Learning</a:t>
          </a:r>
        </a:p>
      </dsp:txBody>
      <dsp:txXfrm>
        <a:off x="31613" y="2572997"/>
        <a:ext cx="10452374" cy="584369"/>
      </dsp:txXfrm>
    </dsp:sp>
    <dsp:sp modelId="{2503E7BE-2C15-F240-8082-6129B2245DA6}">
      <dsp:nvSpPr>
        <dsp:cNvPr id="0" name=""/>
        <dsp:cNvSpPr/>
      </dsp:nvSpPr>
      <dsp:spPr>
        <a:xfrm>
          <a:off x="0" y="3188979"/>
          <a:ext cx="10515600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Decision Trees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Random Forests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Gradient Boosting</a:t>
          </a:r>
        </a:p>
      </dsp:txBody>
      <dsp:txXfrm>
        <a:off x="0" y="3188979"/>
        <a:ext cx="10515600" cy="1089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FE2FE-C446-C442-A134-5A46D3EDF440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A14AC-EA4C-2B4A-A006-EF61B9A6D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48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A14AC-EA4C-2B4A-A006-EF61B9A6D7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7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9B1E-F963-8E49-9753-3B33DB845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BE1F6-02CA-D24D-B04D-88A9864B5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AEDC7-B942-BD4D-90B1-E1E6289E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7624F-3CF9-C04F-820C-1A170C10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26FD5-4B3F-724A-96FD-92ABA0DD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3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D43A-CD8E-9B46-AB04-005B30A9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5BA6B-7324-DF4D-AEC6-439F5915B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49868-5755-6A45-B48B-D3BCA0E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BF566-3D6E-3B4D-B878-DAC2A1FD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82BEE-7433-CF4E-BC8F-90FC84F7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3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284C7C-44C0-364D-9933-65E2940B3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FBBFA-D060-FA42-B5D9-11B21F7C0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47097-7903-E147-BC95-8B94F1ED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DEF6-375F-6E42-99FF-1AB77BC2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D1151-A13D-BE43-A909-1A9FFEB8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1915-FE9A-7741-856C-BB0168D3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7861-B53B-5A49-80CB-541C9C629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5046D-0B26-4B43-9EF6-8A0F794F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BD03-D7FC-0A45-A8E6-1FFB6C05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1616-12DD-4F40-87EC-BE0F6AC5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9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3734-874D-7E4C-B0AC-8B75C6D9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8558F-EA45-7847-8F93-23EC47D14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76C6-C7E5-1940-9C70-1A614356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798FD-10C6-9B49-9E3D-1D1E2881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D4836-7DF8-FC40-B885-0AAA7C41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4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07F8-48A0-874B-BB9A-8AC69339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3990-50F0-AE42-8069-BE54F9A45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1D7F1-C9EB-454E-8E8B-F05798006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EF9BD-D60D-D84C-93C0-FB4C748A1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58F3-F134-7341-84B6-C03F8EFA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39620-2528-4F4D-B36B-33C23DFB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3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487-03B5-A942-9CB4-D3FE943C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69D7D-8E47-0A41-A3AE-2B3109F50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74B-42CB-4C46-B328-614CECE29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20A7A-9504-8944-93A2-461883274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6B277-2138-FE47-9AC9-CF2C0A529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C56BB-9606-2247-B5E7-AF0A86BF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501C6-4DB7-D545-AAA0-86909B7A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85406-30FF-0D4C-9DBF-3377A4D2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6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A42D-A22F-874A-BA86-82065824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3917D-2175-C940-90F4-FE6AF22F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1DA79-8C12-9949-8017-ACAF59F7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1FE48-02D7-CB40-877D-5072AF80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7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1AE7F-9993-B046-BA4B-E37CA1BF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18BC2-C0A1-B643-9073-E385155C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BDC4F-5726-C946-AE02-66630D83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013C-FC1E-2947-BCD6-4BE0FFAF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EDDE-CB4A-8441-A5CA-CC002437C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C3044-8C24-4B41-89CE-F7DC3F36B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6F4B9-62AB-954F-A224-643A9C069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2FA4E-9F55-2A44-8303-111A96A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074D7-5207-934A-9DDF-AD3C31A0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8607-7228-9B4E-9D8F-4309D30A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F5CA4-CB62-D642-984C-502834BFB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8542C-E4A9-514E-BB42-2D0517420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27804-E15B-0D46-A60C-B7C1535C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973BA-C5FB-6944-9214-28B1100F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752CA-DC7C-6A4C-BCCE-B0E64818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3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78F1B-12B7-DB46-A5BA-8DAD73B5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9F69F-1D7B-8E48-ABAC-6D2FF6DC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D5C48-EC3F-2744-B4E0-692159133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E77CA-C14D-5B42-A098-9630AB568F5C}" type="datetimeFigureOut">
              <a:rPr lang="en-US" smtClean="0"/>
              <a:t>7/3/19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1063E-6AD0-E348-9E60-F54C19FAE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FB623-CD0D-6F4C-9D31-94EE5E551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5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FBFD-B0BB-7A4F-8651-1A4DA865B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Predicción</a:t>
            </a:r>
            <a:r>
              <a:rPr lang="en-US" dirty="0"/>
              <a:t> de </a:t>
            </a:r>
            <a:r>
              <a:rPr lang="en-US" dirty="0" err="1"/>
              <a:t>Ingresos</a:t>
            </a:r>
            <a:r>
              <a:rPr lang="en-US" dirty="0"/>
              <a:t> </a:t>
            </a:r>
            <a:r>
              <a:rPr lang="en-US" dirty="0" err="1"/>
              <a:t>Tributarios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19ADE-EE2D-B744-AFFD-2EA915460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3200" dirty="0"/>
          </a:p>
          <a:p>
            <a:r>
              <a:rPr lang="en-US" sz="3200" dirty="0" err="1"/>
              <a:t>Avance</a:t>
            </a:r>
            <a:r>
              <a:rPr lang="en-US" sz="3200" dirty="0"/>
              <a:t> con IVA </a:t>
            </a:r>
            <a:r>
              <a:rPr lang="en-US" sz="3200" dirty="0" err="1"/>
              <a:t>neto</a:t>
            </a:r>
            <a:endParaRPr lang="en-US" sz="3200" dirty="0"/>
          </a:p>
          <a:p>
            <a:pPr algn="r"/>
            <a:r>
              <a:rPr lang="en-US" dirty="0"/>
              <a:t>Junio 2019</a:t>
            </a:r>
          </a:p>
        </p:txBody>
      </p:sp>
    </p:spTree>
    <p:extLst>
      <p:ext uri="{BB962C8B-B14F-4D97-AF65-F5344CB8AC3E}">
        <p14:creationId xmlns:p14="http://schemas.microsoft.com/office/powerpoint/2010/main" val="120293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CBB4-612E-704A-A02E-55380EB2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Transformación</a:t>
            </a:r>
            <a:r>
              <a:rPr lang="en-US" dirty="0"/>
              <a:t> log-diff para </a:t>
            </a:r>
            <a:r>
              <a:rPr lang="en-US" dirty="0" err="1"/>
              <a:t>estacionariedad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DA3A5-0FD3-6E4B-B596-56D9AC0FE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8600" y="2715038"/>
            <a:ext cx="4775200" cy="21336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252BC-CACC-E74D-BA8B-C8F14606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29" y="1920051"/>
            <a:ext cx="5180647" cy="41624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3E2ACE-28EE-374D-9B4F-406997314687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0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1830-F61F-3349-BF25-2A2725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EDBA4-CAD3-EA4F-ACE5-8718F5CAE3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 err="1"/>
                  <a:t>Parámetros</a:t>
                </a:r>
                <a:r>
                  <a:rPr lang="en-US" dirty="0"/>
                  <a:t>:</a:t>
                </a:r>
                <a:r>
                  <a:rPr lang="en-US" b="0" i="1" dirty="0"/>
                  <a:t> (p, d, q) </a:t>
                </a:r>
              </a:p>
              <a:p>
                <a:pPr lvl="1"/>
                <a:r>
                  <a:rPr lang="en-US" dirty="0"/>
                  <a:t>p: </a:t>
                </a:r>
                <a:r>
                  <a:rPr lang="en-US" dirty="0" err="1"/>
                  <a:t>Autoregresivo</a:t>
                </a:r>
                <a:endParaRPr lang="en-US" dirty="0"/>
              </a:p>
              <a:p>
                <a:pPr lvl="1"/>
                <a:r>
                  <a:rPr lang="en-US" dirty="0"/>
                  <a:t>d: </a:t>
                </a:r>
                <a:r>
                  <a:rPr lang="en-US" dirty="0" err="1"/>
                  <a:t>diferencias</a:t>
                </a:r>
                <a:r>
                  <a:rPr lang="en-US" dirty="0"/>
                  <a:t> para </a:t>
                </a:r>
                <a:r>
                  <a:rPr lang="en-US" dirty="0" err="1"/>
                  <a:t>hacer</a:t>
                </a:r>
                <a:r>
                  <a:rPr lang="en-US" dirty="0"/>
                  <a:t> </a:t>
                </a:r>
                <a:r>
                  <a:rPr lang="en-US" dirty="0" err="1"/>
                  <a:t>serie</a:t>
                </a:r>
                <a:r>
                  <a:rPr lang="en-US" dirty="0"/>
                  <a:t> </a:t>
                </a:r>
                <a:r>
                  <a:rPr lang="en-US" dirty="0" err="1"/>
                  <a:t>estacionaria</a:t>
                </a:r>
                <a:r>
                  <a:rPr lang="en-US" dirty="0"/>
                  <a:t> (Lo </a:t>
                </a:r>
                <a:r>
                  <a:rPr lang="en-US" dirty="0" err="1"/>
                  <a:t>hicimos</a:t>
                </a:r>
                <a:r>
                  <a:rPr lang="en-US" dirty="0"/>
                  <a:t> por </a:t>
                </a:r>
                <a:r>
                  <a:rPr lang="en-US" dirty="0" err="1"/>
                  <a:t>fuera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q: Media </a:t>
                </a:r>
                <a:r>
                  <a:rPr lang="en-US" dirty="0" err="1"/>
                  <a:t>móvil</a:t>
                </a:r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Parámetros</a:t>
                </a:r>
                <a:r>
                  <a:rPr lang="en-US" dirty="0"/>
                  <a:t> que </a:t>
                </a:r>
                <a:r>
                  <a:rPr lang="en-US" dirty="0" err="1"/>
                  <a:t>probamos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      p		          q</a:t>
                </a:r>
              </a:p>
              <a:p>
                <a:pPr marL="457200" lvl="1" indent="0">
                  <a:buNone/>
                </a:pPr>
                <a:r>
                  <a:rPr lang="en-US" dirty="0"/>
                  <a:t>[0, 1, 2, 3, 4, 5] X [0, 1, 2, 3, 4, 5]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EDBA4-CAD3-EA4F-ACE5-8718F5CAE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4FEFBD-1AAD-B647-BCEE-96CD17A8EBE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006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A6BE-E910-B347-A1A8-EB80A598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5A2E7-7481-D24A-8BBE-8EC3FDCC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D4B93-E1CB-974C-AFE2-727D1A1C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43" y="199294"/>
            <a:ext cx="10270714" cy="64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6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F620-6E1F-5243-AABB-5521AB8C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Criterios</a:t>
            </a:r>
            <a:r>
              <a:rPr lang="en-US" dirty="0"/>
              <a:t> Akaike y </a:t>
            </a:r>
            <a:r>
              <a:rPr lang="en-US" dirty="0" err="1"/>
              <a:t>Bayesiano</a:t>
            </a:r>
            <a:r>
              <a:rPr lang="en-US" dirty="0"/>
              <a:t> de </a:t>
            </a:r>
            <a:r>
              <a:rPr lang="en-US" dirty="0" err="1"/>
              <a:t>selección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5A530D-C0EB-A040-A75D-CD28053F5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37"/>
          <a:stretch/>
        </p:blipFill>
        <p:spPr>
          <a:xfrm>
            <a:off x="1251194" y="1787526"/>
            <a:ext cx="8978656" cy="392033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78539-970D-6343-A0E9-BA427A04D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8" t="43617" b="50000"/>
          <a:stretch/>
        </p:blipFill>
        <p:spPr>
          <a:xfrm>
            <a:off x="1491300" y="1807846"/>
            <a:ext cx="8053705" cy="251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B0FB36-690B-804E-B1CA-BD852F0EF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8" t="43617" b="50000"/>
          <a:stretch/>
        </p:blipFill>
        <p:spPr>
          <a:xfrm>
            <a:off x="1519875" y="3494962"/>
            <a:ext cx="8053705" cy="2514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16EAFC-0188-524B-BCC9-071ADA66D14B}"/>
              </a:ext>
            </a:extLst>
          </p:cNvPr>
          <p:cNvSpPr txBox="1"/>
          <p:nvPr/>
        </p:nvSpPr>
        <p:spPr>
          <a:xfrm>
            <a:off x="400050" y="260032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675005-C95F-774D-8555-0FDBBFC9DD7A}"/>
              </a:ext>
            </a:extLst>
          </p:cNvPr>
          <p:cNvSpPr txBox="1"/>
          <p:nvPr/>
        </p:nvSpPr>
        <p:spPr>
          <a:xfrm>
            <a:off x="400050" y="418147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3773483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B5250-49F9-7A46-B89B-B1E05BB2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F6ED97-FD39-174D-A647-326F198D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B7745-275A-934B-B003-C72C3A5EE9A6}"/>
              </a:ext>
            </a:extLst>
          </p:cNvPr>
          <p:cNvSpPr txBox="1"/>
          <p:nvPr/>
        </p:nvSpPr>
        <p:spPr>
          <a:xfrm>
            <a:off x="37131" y="115349"/>
            <a:ext cx="174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ARIMA (3, 0, 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E56E0-EB38-FE43-A8E8-EEEC27CB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6" y="595273"/>
            <a:ext cx="10023228" cy="56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3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5DD6-C4B1-0F46-B843-C97D4F21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86B21-4244-BF4A-976F-62825C64B380}"/>
              </a:ext>
            </a:extLst>
          </p:cNvPr>
          <p:cNvSpPr txBox="1"/>
          <p:nvPr/>
        </p:nvSpPr>
        <p:spPr>
          <a:xfrm>
            <a:off x="37131" y="115349"/>
            <a:ext cx="174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ARIMA (5, 0, 5)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2E5398-63A6-1649-9661-3C4F795FD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F2242-9FF9-0B4C-B38B-9C57AEF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6" y="595273"/>
            <a:ext cx="10938929" cy="56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28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1830-F61F-3349-BF25-2A2725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SARIMA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EDBA4-CAD3-EA4F-ACE5-8718F5CAE3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b="0" dirty="0"/>
                  <a:t>Parámetros</a:t>
                </a:r>
                <a:r>
                  <a:rPr lang="en-US" sz="2400" dirty="0"/>
                  <a:t>:</a:t>
                </a:r>
                <a:r>
                  <a:rPr lang="en-US" sz="2400" b="0" i="1" dirty="0"/>
                  <a:t> (p, d, q) x(P,D,Q)s</a:t>
                </a:r>
              </a:p>
              <a:p>
                <a:pPr lvl="1"/>
                <a:r>
                  <a:rPr lang="en-US" sz="2000" dirty="0"/>
                  <a:t>p: </a:t>
                </a:r>
                <a:r>
                  <a:rPr lang="en-US" sz="2000" dirty="0" err="1"/>
                  <a:t>Autoregresivo</a:t>
                </a:r>
                <a:endParaRPr lang="en-US" sz="2000" dirty="0"/>
              </a:p>
              <a:p>
                <a:pPr lvl="1"/>
                <a:r>
                  <a:rPr lang="en-US" sz="2000" dirty="0"/>
                  <a:t>q: Media </a:t>
                </a:r>
                <a:r>
                  <a:rPr lang="en-US" sz="2000" dirty="0" err="1"/>
                  <a:t>móvil</a:t>
                </a:r>
                <a:endParaRPr lang="en-US" sz="2000" dirty="0"/>
              </a:p>
              <a:p>
                <a:pPr lvl="1"/>
                <a:r>
                  <a:rPr lang="en-US" sz="2000" b="0" dirty="0"/>
                  <a:t>PDQ: </a:t>
                </a:r>
                <a:r>
                  <a:rPr lang="en-US" sz="2000" b="0" dirty="0" err="1"/>
                  <a:t>análogos</a:t>
                </a:r>
                <a:r>
                  <a:rPr lang="en-US" sz="2000" b="0" dirty="0"/>
                  <a:t> </a:t>
                </a:r>
                <a:r>
                  <a:rPr lang="en-US" sz="2000" b="0" dirty="0" err="1"/>
                  <a:t>en</a:t>
                </a:r>
                <a:r>
                  <a:rPr lang="en-US" sz="2000" b="0" dirty="0"/>
                  <a:t> t-s</a:t>
                </a:r>
              </a:p>
              <a:p>
                <a:pPr marL="457200" lvl="1" indent="0">
                  <a:buNone/>
                </a:pPr>
                <a:endParaRPr lang="en-US" sz="2000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sz="2400" dirty="0" err="1"/>
                  <a:t>Parámetros</a:t>
                </a:r>
                <a:r>
                  <a:rPr lang="en-US" sz="2400" dirty="0"/>
                  <a:t> que </a:t>
                </a:r>
                <a:r>
                  <a:rPr lang="en-US" sz="2400" dirty="0" err="1"/>
                  <a:t>probamos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p	   q	       P	      Q	       s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[1, 2, 3] X [1, 2, 3] X [0, 1] X [0, 1] X [3, 12]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EDBA4-CAD3-EA4F-ACE5-8718F5CAE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924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4FEFBD-1AAD-B647-BCEE-96CD17A8EBE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9026B11-87D0-BD49-9942-E0B507625ABA}"/>
              </a:ext>
            </a:extLst>
          </p:cNvPr>
          <p:cNvSpPr txBox="1">
            <a:spLocks/>
          </p:cNvSpPr>
          <p:nvPr/>
        </p:nvSpPr>
        <p:spPr>
          <a:xfrm>
            <a:off x="7343558" y="5351453"/>
            <a:ext cx="936425" cy="15371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/>
              <a:t>(2, 0, 2)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/>
              <a:t>(2, 0, 3)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/>
              <a:t>(3, 0, 2)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dirty="0"/>
              <a:t>(3, 0, 3)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D27969F-178E-D44F-A422-E9F5F4A72A49}"/>
              </a:ext>
            </a:extLst>
          </p:cNvPr>
          <p:cNvSpPr txBox="1">
            <a:spLocks/>
          </p:cNvSpPr>
          <p:nvPr/>
        </p:nvSpPr>
        <p:spPr>
          <a:xfrm>
            <a:off x="9345205" y="5497925"/>
            <a:ext cx="936425" cy="124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(1, 0, 0)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(0, 0, 1)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(1, 0, 1)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CA5CD-4B4E-C54A-B73A-103ED27A5439}"/>
              </a:ext>
            </a:extLst>
          </p:cNvPr>
          <p:cNvSpPr/>
          <p:nvPr/>
        </p:nvSpPr>
        <p:spPr>
          <a:xfrm>
            <a:off x="7343558" y="4969872"/>
            <a:ext cx="4515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(p, d, q)                       (P, D, Q)                        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EF4810-ED43-5E4F-BCFA-97D5CC656CDB}"/>
              </a:ext>
            </a:extLst>
          </p:cNvPr>
          <p:cNvSpPr txBox="1"/>
          <p:nvPr/>
        </p:nvSpPr>
        <p:spPr>
          <a:xfrm>
            <a:off x="8676863" y="5658382"/>
            <a:ext cx="271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F1E08-226A-1242-8D27-B506736E903A}"/>
              </a:ext>
            </a:extLst>
          </p:cNvPr>
          <p:cNvSpPr txBox="1"/>
          <p:nvPr/>
        </p:nvSpPr>
        <p:spPr>
          <a:xfrm>
            <a:off x="14830424" y="6224885"/>
            <a:ext cx="2600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Mejor</a:t>
            </a:r>
            <a:r>
              <a:rPr lang="en-US"/>
              <a:t> </a:t>
            </a:r>
            <a:r>
              <a:rPr lang="en-US" err="1"/>
              <a:t>según</a:t>
            </a:r>
            <a:r>
              <a:rPr lang="en-US"/>
              <a:t> AIC:</a:t>
            </a:r>
          </a:p>
          <a:p>
            <a:endParaRPr lang="en-US"/>
          </a:p>
          <a:p>
            <a:r>
              <a:rPr lang="en-US"/>
              <a:t>(3, 0, 3)(1, 0, 1)12</a:t>
            </a:r>
          </a:p>
          <a:p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DBF4BE3-54E2-7A4F-95B6-4C58A03E40D1}"/>
              </a:ext>
            </a:extLst>
          </p:cNvPr>
          <p:cNvSpPr txBox="1">
            <a:spLocks/>
          </p:cNvSpPr>
          <p:nvPr/>
        </p:nvSpPr>
        <p:spPr>
          <a:xfrm>
            <a:off x="11346852" y="5529701"/>
            <a:ext cx="635604" cy="1180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3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72E25-FF6A-E946-AB20-2005905AF841}"/>
              </a:ext>
            </a:extLst>
          </p:cNvPr>
          <p:cNvSpPr txBox="1"/>
          <p:nvPr/>
        </p:nvSpPr>
        <p:spPr>
          <a:xfrm>
            <a:off x="10678510" y="5658382"/>
            <a:ext cx="271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994870DD-29BC-2642-AD3A-E729D83CD86B}"/>
              </a:ext>
            </a:extLst>
          </p:cNvPr>
          <p:cNvSpPr/>
          <p:nvPr/>
        </p:nvSpPr>
        <p:spPr>
          <a:xfrm>
            <a:off x="6809723" y="4843469"/>
            <a:ext cx="936424" cy="2045172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EDA6-F342-B044-8A4E-CB4A850F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C28B-8A53-0C40-B4FD-985EE863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38A65-D099-E54C-BBA3-AF48E4E1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90" y="311901"/>
            <a:ext cx="11107220" cy="623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CB1C8-907D-C34E-BB16-3C56D996BF73}"/>
              </a:ext>
            </a:extLst>
          </p:cNvPr>
          <p:cNvSpPr txBox="1"/>
          <p:nvPr/>
        </p:nvSpPr>
        <p:spPr>
          <a:xfrm>
            <a:off x="37131" y="115349"/>
            <a:ext cx="287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ARIMA (3, 0, 3)(1, 0, 1)12</a:t>
            </a:r>
          </a:p>
        </p:txBody>
      </p:sp>
    </p:spTree>
    <p:extLst>
      <p:ext uri="{BB962C8B-B14F-4D97-AF65-F5344CB8AC3E}">
        <p14:creationId xmlns:p14="http://schemas.microsoft.com/office/powerpoint/2010/main" val="3017907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5DD6-C4B1-0F46-B843-C97D4F21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E8353-A192-FB44-92AB-48B56258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8B23A-2890-884C-AF41-5DA23E7DE08E}"/>
              </a:ext>
            </a:extLst>
          </p:cNvPr>
          <p:cNvSpPr txBox="1"/>
          <p:nvPr/>
        </p:nvSpPr>
        <p:spPr>
          <a:xfrm>
            <a:off x="37131" y="115349"/>
            <a:ext cx="3234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SARIMA (3, 0, 3)(1, 0, 1)12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BBEE4-FAE2-964C-A9BF-B9B53BD3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" y="311901"/>
            <a:ext cx="12114494" cy="62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5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2AD5-D529-5347-B5BF-7073549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Elasticidades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26C9-B4C2-D74B-80AD-942FAAFA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0CAF-E65E-1D43-9B64-37FBE096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48" y="1111145"/>
            <a:ext cx="9142704" cy="509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2EDC-C3EC-DB4A-BCCB-4D9037B8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E603F-578A-494B-9204-76555CB8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ingresos</a:t>
            </a:r>
            <a:r>
              <a:rPr lang="en-US" dirty="0"/>
              <a:t> </a:t>
            </a:r>
            <a:r>
              <a:rPr lang="en-US" dirty="0" err="1"/>
              <a:t>tributarios</a:t>
            </a:r>
            <a:r>
              <a:rPr lang="en-US" dirty="0"/>
              <a:t> con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técnicas</a:t>
            </a:r>
            <a:r>
              <a:rPr lang="en-US" dirty="0"/>
              <a:t> y </a:t>
            </a:r>
            <a:r>
              <a:rPr lang="en-US" dirty="0" err="1"/>
              <a:t>seleccionar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con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ajuste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elasticidad</a:t>
            </a:r>
            <a:r>
              <a:rPr lang="en-US" dirty="0"/>
              <a:t> de </a:t>
            </a:r>
            <a:r>
              <a:rPr lang="en-US" dirty="0" err="1"/>
              <a:t>recaudación</a:t>
            </a:r>
            <a:r>
              <a:rPr lang="en-US" dirty="0"/>
              <a:t> – PIB y 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crecimiento</a:t>
            </a:r>
            <a:r>
              <a:rPr lang="en-US" dirty="0"/>
              <a:t> PIB.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Probar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econométricos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Estimar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Machine learning.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3D920F-C2EC-3148-9A3F-A90B650DDDD4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7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B1C2-8521-AE4D-A79E-EDBAC609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2DB71-72DE-A54A-B743-8BDFD533F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07E5C-3017-B544-8070-DEC8A2A8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2" y="446780"/>
            <a:ext cx="10963677" cy="59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20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F620-6E1F-5243-AABB-5521AB8C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DB37B-1EDD-464C-9A5C-55F801CE0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489" y="2162180"/>
            <a:ext cx="3443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Calcular</a:t>
            </a:r>
            <a:r>
              <a:rPr lang="en-US" sz="2400" dirty="0"/>
              <a:t> </a:t>
            </a:r>
            <a:r>
              <a:rPr lang="en-US" sz="2400" dirty="0" err="1"/>
              <a:t>elasticidad</a:t>
            </a:r>
            <a:r>
              <a:rPr lang="en-US" sz="2400" dirty="0"/>
              <a:t> </a:t>
            </a:r>
            <a:r>
              <a:rPr lang="en-US" sz="2400" dirty="0" err="1"/>
              <a:t>recaudación</a:t>
            </a:r>
            <a:r>
              <a:rPr lang="en-US" sz="2400" dirty="0"/>
              <a:t> </a:t>
            </a:r>
            <a:r>
              <a:rPr lang="en-US" sz="2400" dirty="0" err="1"/>
              <a:t>neta</a:t>
            </a:r>
            <a:r>
              <a:rPr lang="en-US" sz="2400" dirty="0"/>
              <a:t> – PIB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Usar</a:t>
            </a:r>
            <a:r>
              <a:rPr lang="en-US" sz="2400" dirty="0"/>
              <a:t> </a:t>
            </a:r>
            <a:r>
              <a:rPr lang="en-US" sz="2400" dirty="0" err="1"/>
              <a:t>ventanas</a:t>
            </a:r>
            <a:r>
              <a:rPr lang="en-US" sz="2400" dirty="0"/>
              <a:t> </a:t>
            </a:r>
            <a:r>
              <a:rPr lang="en-US" sz="2400" dirty="0" err="1"/>
              <a:t>moviles</a:t>
            </a:r>
            <a:r>
              <a:rPr lang="en-US" sz="2400" dirty="0"/>
              <a:t> de 3 </a:t>
            </a:r>
            <a:r>
              <a:rPr lang="en-US" sz="2400" dirty="0" err="1"/>
              <a:t>meses</a:t>
            </a:r>
            <a:r>
              <a:rPr lang="en-US" sz="2400" dirty="0"/>
              <a:t> y </a:t>
            </a:r>
            <a:r>
              <a:rPr lang="en-US" sz="2400" dirty="0" err="1"/>
              <a:t>obtener</a:t>
            </a:r>
            <a:r>
              <a:rPr lang="en-US" sz="2400" dirty="0"/>
              <a:t> </a:t>
            </a:r>
            <a:r>
              <a:rPr lang="en-US" sz="2400" dirty="0" err="1"/>
              <a:t>elasticidad</a:t>
            </a:r>
            <a:r>
              <a:rPr lang="en-US" sz="2400" dirty="0"/>
              <a:t> </a:t>
            </a:r>
            <a:r>
              <a:rPr lang="en-US" sz="2400" dirty="0" err="1"/>
              <a:t>promedio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Usar</a:t>
            </a:r>
            <a:r>
              <a:rPr lang="en-US" sz="2400" dirty="0"/>
              <a:t> </a:t>
            </a:r>
            <a:r>
              <a:rPr lang="en-US" sz="2400" dirty="0" err="1"/>
              <a:t>elasticidad</a:t>
            </a:r>
            <a:r>
              <a:rPr lang="en-US" sz="2400" dirty="0"/>
              <a:t> </a:t>
            </a:r>
            <a:r>
              <a:rPr lang="en-US" sz="2400" dirty="0" err="1"/>
              <a:t>fija</a:t>
            </a:r>
            <a:r>
              <a:rPr lang="en-US" sz="2400" dirty="0"/>
              <a:t> (</a:t>
            </a:r>
            <a:r>
              <a:rPr lang="en-US" sz="2400" dirty="0" err="1"/>
              <a:t>promedio</a:t>
            </a:r>
            <a:r>
              <a:rPr lang="en-US" sz="2400" dirty="0"/>
              <a:t> del period </a:t>
            </a:r>
            <a:r>
              <a:rPr lang="en-US" sz="2400" dirty="0" err="1"/>
              <a:t>completo</a:t>
            </a:r>
            <a:r>
              <a:rPr lang="en-US" sz="2400" dirty="0"/>
              <a:t>) = 2.46</a:t>
            </a:r>
          </a:p>
          <a:p>
            <a:r>
              <a:rPr lang="en-US" sz="2400" dirty="0" err="1"/>
              <a:t>Usar</a:t>
            </a:r>
            <a:r>
              <a:rPr lang="en-US" sz="2400" dirty="0"/>
              <a:t> </a:t>
            </a:r>
            <a:r>
              <a:rPr lang="en-US" sz="2400" dirty="0" err="1"/>
              <a:t>elasticidad</a:t>
            </a:r>
            <a:r>
              <a:rPr lang="en-US" sz="2400" dirty="0"/>
              <a:t> 1.3 de IVA </a:t>
            </a:r>
            <a:r>
              <a:rPr lang="en-US" sz="2400" dirty="0" err="1"/>
              <a:t>bruto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1D4B9-BC59-5244-9522-171020087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7"/>
          <a:stretch/>
        </p:blipFill>
        <p:spPr>
          <a:xfrm>
            <a:off x="282179" y="337825"/>
            <a:ext cx="7865293" cy="628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4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2948-946E-9D46-97BB-43561727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C55B-3B07-9242-9454-D0552141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B107D-8441-C645-A01E-5634FC43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7" y="595273"/>
            <a:ext cx="11953626" cy="5667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C6392-016F-6142-A424-5F43EC8A13AB}"/>
              </a:ext>
            </a:extLst>
          </p:cNvPr>
          <p:cNvSpPr txBox="1"/>
          <p:nvPr/>
        </p:nvSpPr>
        <p:spPr>
          <a:xfrm>
            <a:off x="37131" y="115349"/>
            <a:ext cx="174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Elasticidad</a:t>
            </a:r>
            <a:r>
              <a:rPr lang="en-US" sz="2000" dirty="0"/>
              <a:t> 1.3</a:t>
            </a:r>
          </a:p>
        </p:txBody>
      </p:sp>
    </p:spTree>
    <p:extLst>
      <p:ext uri="{BB962C8B-B14F-4D97-AF65-F5344CB8AC3E}">
        <p14:creationId xmlns:p14="http://schemas.microsoft.com/office/powerpoint/2010/main" val="772983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F620-6E1F-5243-AABB-5521AB8C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Facebook Prophet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C1934-7915-C44D-AFE1-D8D09013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965814"/>
            <a:ext cx="11083636" cy="2926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05F7BB-FFB4-AE41-8410-2B397F0AED09}"/>
              </a:ext>
            </a:extLst>
          </p:cNvPr>
          <p:cNvSpPr txBox="1"/>
          <p:nvPr/>
        </p:nvSpPr>
        <p:spPr>
          <a:xfrm>
            <a:off x="554182" y="5167313"/>
            <a:ext cx="11083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Modelo</a:t>
            </a:r>
            <a:r>
              <a:rPr lang="en-US" sz="2400"/>
              <a:t> de regression </a:t>
            </a:r>
            <a:r>
              <a:rPr lang="en-US" sz="2400" b="1" err="1"/>
              <a:t>automático</a:t>
            </a:r>
            <a:r>
              <a:rPr lang="en-US" sz="2400"/>
              <a:t>, que </a:t>
            </a:r>
            <a:r>
              <a:rPr lang="en-US" sz="2400" err="1"/>
              <a:t>identifica</a:t>
            </a:r>
            <a:r>
              <a:rPr lang="en-US" sz="2400"/>
              <a:t> </a:t>
            </a:r>
            <a:r>
              <a:rPr lang="en-US" sz="2400" err="1"/>
              <a:t>tendencia</a:t>
            </a:r>
            <a:r>
              <a:rPr lang="en-US" sz="2400"/>
              <a:t>, </a:t>
            </a:r>
            <a:r>
              <a:rPr lang="en-US" sz="2400" err="1"/>
              <a:t>estacionalidad</a:t>
            </a:r>
            <a:r>
              <a:rPr lang="en-US" sz="2400"/>
              <a:t> y </a:t>
            </a:r>
            <a:r>
              <a:rPr lang="en-US" sz="2400" err="1"/>
              <a:t>cambios</a:t>
            </a:r>
            <a:r>
              <a:rPr lang="en-US" sz="2400"/>
              <a:t> </a:t>
            </a:r>
            <a:r>
              <a:rPr lang="en-US" sz="2400" err="1"/>
              <a:t>estructurales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43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B2AE-A9C6-0742-A8E3-0C20AA5C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B19C-0C2F-E442-899A-478A8890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1E47E-FB17-5246-B61F-96F38EFA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3" y="311901"/>
            <a:ext cx="11216114" cy="623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98CD0-A4F7-3949-B21C-B1FBD93F83CB}"/>
              </a:ext>
            </a:extLst>
          </p:cNvPr>
          <p:cNvSpPr txBox="1"/>
          <p:nvPr/>
        </p:nvSpPr>
        <p:spPr>
          <a:xfrm>
            <a:off x="37131" y="115349"/>
            <a:ext cx="287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FB Prophet</a:t>
            </a:r>
          </a:p>
        </p:txBody>
      </p:sp>
    </p:spTree>
    <p:extLst>
      <p:ext uri="{BB962C8B-B14F-4D97-AF65-F5344CB8AC3E}">
        <p14:creationId xmlns:p14="http://schemas.microsoft.com/office/powerpoint/2010/main" val="1510710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489EB-D5AD-8D44-8EB1-3A7409DD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A954-A4AC-C544-B77B-0BB5E8099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DFB8-CC9F-514F-8993-C3F63C28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93" y="311901"/>
            <a:ext cx="12223386" cy="623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E1AE7-2B71-D547-B862-508BC7AFBEAB}"/>
              </a:ext>
            </a:extLst>
          </p:cNvPr>
          <p:cNvSpPr txBox="1"/>
          <p:nvPr/>
        </p:nvSpPr>
        <p:spPr>
          <a:xfrm>
            <a:off x="37131" y="115349"/>
            <a:ext cx="287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FB Prophet</a:t>
            </a:r>
          </a:p>
        </p:txBody>
      </p:sp>
    </p:spTree>
    <p:extLst>
      <p:ext uri="{BB962C8B-B14F-4D97-AF65-F5344CB8AC3E}">
        <p14:creationId xmlns:p14="http://schemas.microsoft.com/office/powerpoint/2010/main" val="1674311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935C-6BCF-8942-956E-873FD525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Resultados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F04A-B452-C545-96DD-445FC2F4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39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42A2-E370-324A-AF5F-E6749A9F3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8026423-5C87-3449-92CD-270525E2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AD3CC-7D99-624E-9B1A-B6C56991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23" y="335411"/>
            <a:ext cx="11409155" cy="61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41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935C-6BCF-8942-956E-873FD525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Siguientes</a:t>
            </a:r>
            <a:r>
              <a:rPr lang="en-US" b="1" dirty="0"/>
              <a:t> </a:t>
            </a:r>
            <a:r>
              <a:rPr lang="en-US" b="1" dirty="0" err="1"/>
              <a:t>pasos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F04A-B452-C545-96DD-445FC2F4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Univariado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Incluir</a:t>
            </a:r>
            <a:r>
              <a:rPr lang="en-US" dirty="0"/>
              <a:t> Random Forests</a:t>
            </a:r>
          </a:p>
          <a:p>
            <a:pPr lvl="1"/>
            <a:r>
              <a:rPr lang="en-US" dirty="0" err="1"/>
              <a:t>Incluir</a:t>
            </a:r>
            <a:r>
              <a:rPr lang="en-US" dirty="0"/>
              <a:t> Long Short Term Memory (Neural networks)</a:t>
            </a:r>
          </a:p>
          <a:p>
            <a:r>
              <a:rPr lang="en-US" dirty="0" err="1"/>
              <a:t>Multivariado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Ampliar</a:t>
            </a:r>
            <a:r>
              <a:rPr lang="en-US" dirty="0"/>
              <a:t> ARIMA y SARIMA con covariables</a:t>
            </a:r>
          </a:p>
          <a:p>
            <a:pPr lvl="1"/>
            <a:r>
              <a:rPr lang="en-US" dirty="0" err="1"/>
              <a:t>Incluir</a:t>
            </a:r>
            <a:r>
              <a:rPr lang="en-US" dirty="0"/>
              <a:t> VAR?</a:t>
            </a:r>
          </a:p>
          <a:p>
            <a:pPr lvl="1"/>
            <a:r>
              <a:rPr lang="en-US" dirty="0" err="1"/>
              <a:t>Ampliar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Machine learning con covariables</a:t>
            </a:r>
          </a:p>
        </p:txBody>
      </p:sp>
    </p:spTree>
    <p:extLst>
      <p:ext uri="{BB962C8B-B14F-4D97-AF65-F5344CB8AC3E}">
        <p14:creationId xmlns:p14="http://schemas.microsoft.com/office/powerpoint/2010/main" val="28905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E7CA-6B21-FA46-9F71-7727F16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69C8-3F2D-3C4F-A694-3F4525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Análisis</a:t>
            </a:r>
            <a:r>
              <a:rPr lang="en-US" dirty="0"/>
              <a:t> de IVA, ISR, e IEPS.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estimados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Resultados</a:t>
            </a:r>
            <a:r>
              <a:rPr lang="en-US" dirty="0"/>
              <a:t> generals.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Dudas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C9542A-1F79-5347-B7A9-44A0FF32E648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13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E7CA-6B21-FA46-9F71-7727F16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69C8-3F2D-3C4F-A694-3F4525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Análisis</a:t>
            </a:r>
            <a:r>
              <a:rPr lang="en-US" b="1" dirty="0"/>
              <a:t> de IVA, ISR, e IEPS.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Estimaciones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Resultados</a:t>
            </a:r>
            <a:r>
              <a:rPr lang="en-US" dirty="0"/>
              <a:t> generals.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Dudas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754F28-9A29-3F4E-8B75-370E71F365D8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73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26FF-64BC-E148-9350-6ABB83B8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A098C-35BC-CA49-9B1E-0CCF93E87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C06DA-5B84-9D43-B3D9-0FF8F144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5" y="0"/>
            <a:ext cx="1139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218DF-61A5-E44C-BF6B-C290C377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D5902-DCB6-5346-BA8C-943381207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695D9-7AF8-2B4B-9E30-8E834E4A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5" y="0"/>
            <a:ext cx="1139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D2BA-C23C-8F4A-B12F-C125337A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D9958-9889-8645-A136-69C3D35C5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160D3-771E-3C45-89CC-A0231DE1A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5" y="0"/>
            <a:ext cx="1139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8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E7CA-6B21-FA46-9F71-7727F16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69C8-3F2D-3C4F-A694-3F4525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Análisis</a:t>
            </a:r>
            <a:r>
              <a:rPr lang="en-US" dirty="0"/>
              <a:t> de IVA, ISR, e IEPS.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Estimaciones</a:t>
            </a:r>
            <a:endParaRPr lang="en-US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Resultados</a:t>
            </a:r>
            <a:r>
              <a:rPr lang="en-US" dirty="0"/>
              <a:t> generals.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Dudas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A7BD1A-8F64-3348-BC50-D6FBEA36E0AE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04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935C-6BCF-8942-956E-873FD525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Predicción</a:t>
            </a:r>
            <a:endParaRPr lang="en-US" b="1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1E9120B-019F-4547-B0CB-405F21445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5595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4C93E4-55FF-334F-8CF7-CA153D0B3E0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42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438</Words>
  <Application>Microsoft Macintosh PowerPoint</Application>
  <PresentationFormat>Widescreen</PresentationFormat>
  <Paragraphs>100</Paragraphs>
  <Slides>28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Predicción de Ingresos Tributarios</vt:lpstr>
      <vt:lpstr>Objetivo</vt:lpstr>
      <vt:lpstr>Índice</vt:lpstr>
      <vt:lpstr>Índice</vt:lpstr>
      <vt:lpstr>PowerPoint Presentation</vt:lpstr>
      <vt:lpstr>PowerPoint Presentation</vt:lpstr>
      <vt:lpstr>PowerPoint Presentation</vt:lpstr>
      <vt:lpstr>Índice</vt:lpstr>
      <vt:lpstr>Predicción</vt:lpstr>
      <vt:lpstr>Transformación log-diff para estacionariedad</vt:lpstr>
      <vt:lpstr>ARIMA</vt:lpstr>
      <vt:lpstr>PowerPoint Presentation</vt:lpstr>
      <vt:lpstr>Criterios Akaike y Bayesiano de selección</vt:lpstr>
      <vt:lpstr>PowerPoint Presentation</vt:lpstr>
      <vt:lpstr>PowerPoint Presentation</vt:lpstr>
      <vt:lpstr>SARIMA</vt:lpstr>
      <vt:lpstr>PowerPoint Presentation</vt:lpstr>
      <vt:lpstr>PowerPoint Presentation</vt:lpstr>
      <vt:lpstr>Elasticidades</vt:lpstr>
      <vt:lpstr>PowerPoint Presentation</vt:lpstr>
      <vt:lpstr>PowerPoint Presentation</vt:lpstr>
      <vt:lpstr>PowerPoint Presentation</vt:lpstr>
      <vt:lpstr>Facebook Prophet</vt:lpstr>
      <vt:lpstr>PowerPoint Presentation</vt:lpstr>
      <vt:lpstr>PowerPoint Presentation</vt:lpstr>
      <vt:lpstr>Resultados</vt:lpstr>
      <vt:lpstr>PowerPoint Presentation</vt:lpstr>
      <vt:lpstr>Siguientes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2019-06-27T19:47:09Z</dcterms:created>
  <dcterms:modified xsi:type="dcterms:W3CDTF">2019-07-04T00:34:23Z</dcterms:modified>
</cp:coreProperties>
</file>